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57C3F-0FB2-4B2E-BA6A-FEEEFF1AF7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7400" y="685801"/>
            <a:ext cx="8115300" cy="3046228"/>
          </a:xfrm>
        </p:spPr>
        <p:txBody>
          <a:bodyPr anchor="b">
            <a:normAutofit/>
          </a:bodyPr>
          <a:lstStyle>
            <a:lvl1pPr algn="ctr">
              <a:defRPr sz="36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583AE9-1CC1-4572-A6E5-E97F80E476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57400" y="4114800"/>
            <a:ext cx="8115300" cy="2057400"/>
          </a:xfrm>
        </p:spPr>
        <p:txBody>
          <a:bodyPr/>
          <a:lstStyle>
            <a:lvl1pPr marL="0" indent="0" algn="ctr">
              <a:buNone/>
              <a:defRPr sz="24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4DE7C-68AB-403D-B9D8-7398C292C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EA57E-7C1A-457B-A4CD-5DCEB057B502}" type="datetime1">
              <a:rPr lang="en-US" smtClean="0"/>
              <a:t>3/8/2023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03E50-6613-4D86-AA22-43B14E727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69AB5-A56D-471F-9236-EFA981E2E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682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2744C-12E6-455B-B646-2EA92DE0E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D71C4D-C062-4EEE-9A9A-31ADCC5C87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4DC97-C26E-407A-9E29-68C52D547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89749-A4CD-447F-8298-2B7988C91CEA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E9353-B771-47FF-975E-72337414E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A5A858-B8B2-4364-A7D0-B2E8FAE0A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628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A6BABE-D80C-4F54-A03C-E1F9EBCA83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285191-EF5B-48BE-AB5D-B7BA4C3D09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A387A-1231-4FE3-8574-D4331A343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44D3-C0BA-4587-A56C-581AB9F841BE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F21559-4901-4AD3-ABE7-DF0235457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6C18E-B751-4E7B-9CD8-1BF44DAB8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072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9B412-EBAB-4569-B3D9-6B346BF83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486900" cy="1371600"/>
          </a:xfrm>
        </p:spPr>
        <p:txBody>
          <a:bodyPr>
            <a:normAutofit/>
          </a:bodyPr>
          <a:lstStyle>
            <a:lvl1pPr algn="l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7C8AE-B0F4-404F-BCAD-A14C18E50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AA9CAD-DAFB-4DE3-9C41-7FD03EA8D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F2CE-4F37-411C-A3EE-BBBE223265BF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E3137-8136-46C5-AC2F-49E5F55E4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AB6EF-A0B1-4706-AE44-253A6B182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522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02F68-BF19-468D-B422-54B6D189F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77407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CBF7D7-84D4-4A39-B44E-9B029EEB1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641624"/>
            <a:ext cx="10515600" cy="1448026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E29709-D243-41E8-89FA-62FA7AEB5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83D4-708C-4BB5-B4FD-30CE9FA12FD5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B99C0-DC2A-4133-A10D-D43A1E05B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22EFD-A17E-47F5-8AC9-EFD6D813D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506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C668D-BFBE-4765-A294-8303931B5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071" y="566278"/>
            <a:ext cx="9512429" cy="965458"/>
          </a:xfrm>
        </p:spPr>
        <p:txBody>
          <a:bodyPr/>
          <a:lstStyle>
            <a:lvl1pPr algn="ctr">
              <a:defRPr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3C212-F55F-4D0D-BFA7-F00A33CAA1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09758" y="2057400"/>
            <a:ext cx="5031521" cy="4119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54BDD7-2575-4E82-887D-DCAF9EB159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5408" y="2057401"/>
            <a:ext cx="5016834" cy="41195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CAECC8-3C3A-4A5D-AB7A-1F99E5023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239B2-65BC-4C2A-A62B-3EABFE9590E4}" type="datetime1">
              <a:rPr lang="en-US" smtClean="0"/>
              <a:t>3/8/2023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47609B-ACA4-4323-9340-C7DB166D7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09EA3-C5C7-4AC6-956A-DB9A3B4F3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405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0CDE0-7431-4F05-AA47-F10EB46C9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276552" cy="1149350"/>
          </a:xfrm>
        </p:spPr>
        <p:txBody>
          <a:bodyPr>
            <a:normAutofit/>
          </a:bodyPr>
          <a:lstStyle>
            <a:lvl1pPr algn="ctr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D9FFA7-D3EA-4CB8-A471-94235AD62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5360D2-88E8-43C8-92D1-67AB23BBE2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C768F6-20A1-47A1-90FE-903135EEFD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555EC1-268F-4324-A003-3608AA0D84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55C8E4-FCB8-4E06-9C43-0ACD949A7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5F5A-E4A3-476F-A89E-C2B73F2431E4}" type="datetime1">
              <a:rPr lang="en-US" smtClean="0"/>
              <a:t>3/8/2023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01C005-C973-4D82-942A-334F1D431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FB6186-6570-4DE8-8603-70B0A51DF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950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5ADD3-88C8-4B01-8CC6-808C0E416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634E6A-1390-4101-B78E-759231340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1515-4A26-4F31-9F61-5A10B1FABBFC}" type="datetime1">
              <a:rPr lang="en-US" smtClean="0"/>
              <a:t>3/8/2023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BC7B90-4C99-4653-872A-3572A02DA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B03516-4D31-49D2-9488-33C734A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766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0D8488-CF25-431B-A87A-AAF141BD0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DC65-7D1F-4BAB-9695-F7E734143E14}" type="datetime1">
              <a:rPr lang="en-US" smtClean="0"/>
              <a:t>3/8/2023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2F58E5-C92D-4C64-B867-0576B1EAD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216797-ABEC-4FE0-AFDE-36107B967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046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8F2B0-990D-418E-9D10-2464E9866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81131-AFFD-4339-9F30-D408B5105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7C47F4-7968-4698-8BD3-A583099FAA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12BC6F-3996-4B2B-B8F2-DD3A82CCF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4077-BD55-4036-8E92-6558FDF3B653}" type="datetime1">
              <a:rPr lang="en-US" smtClean="0"/>
              <a:t>3/8/2023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832E66-581A-4CF2-A40A-4E24FAAC4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3B1C89-C625-4618-81A2-FB34E4DA0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02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1486F-443A-4F2D-AB1F-8B1F4C4DE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A21213-E7FB-406A-B8CD-735AAC7AD0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F41A03-500E-49F7-8D99-A1EAFE4D34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91523D-69E9-4EAE-A610-B3A237B75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25F2-7107-4609-BCC2-77C63064A5E8}" type="datetime1">
              <a:rPr lang="en-US" smtClean="0"/>
              <a:t>3/8/2023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DB852F-4134-4AB5-BA87-483B1E1AD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34C5CB-918E-4A09-8222-D36E37B63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650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AA0686-7BAC-45C0-BA30-0D0CBCE5C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4869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202DE-82CD-407D-8C68-174B0CBB57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599" y="2254103"/>
            <a:ext cx="9486901" cy="39180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4AC9D-6E1B-46D3-959F-A068A1EDBD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9800022" y="3223751"/>
            <a:ext cx="4114801" cy="4105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D3FE42E8-8B57-452D-A122-4DCE9AC771EF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C0015-9EFB-40F8-BC00-AC2483D609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708136" y="3223750"/>
            <a:ext cx="4114800" cy="4105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2C732-0E3E-49E0-A72E-D4C08CB445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16340" y="6356350"/>
            <a:ext cx="8718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pc="3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F8E28480-1C08-4458-AD97-0283E6FFD09D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894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9" r:id="rId6"/>
    <p:sldLayoutId id="2147483675" r:id="rId7"/>
    <p:sldLayoutId id="2147483676" r:id="rId8"/>
    <p:sldLayoutId id="2147483677" r:id="rId9"/>
    <p:sldLayoutId id="2147483678" r:id="rId10"/>
    <p:sldLayoutId id="214748368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7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8">
            <a:extLst>
              <a:ext uri="{FF2B5EF4-FFF2-40B4-BE49-F238E27FC236}">
                <a16:creationId xmlns:a16="http://schemas.microsoft.com/office/drawing/2014/main" id="{BF642132-805A-497E-9C84-8D6774339C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0">
            <a:extLst>
              <a:ext uri="{FF2B5EF4-FFF2-40B4-BE49-F238E27FC236}">
                <a16:creationId xmlns:a16="http://schemas.microsoft.com/office/drawing/2014/main" id="{F1E7F1DA-407F-41FD-AC0F-D9CAD11876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81800" y="685800"/>
            <a:ext cx="4724400" cy="54864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C89DEF-06BF-DAD6-9B49-D7A375E736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67600" y="1371599"/>
            <a:ext cx="3390900" cy="2360429"/>
          </a:xfrm>
        </p:spPr>
        <p:txBody>
          <a:bodyPr>
            <a:normAutofit/>
          </a:bodyPr>
          <a:lstStyle/>
          <a:p>
            <a:r>
              <a:rPr lang="nl-BE" dirty="0" err="1">
                <a:solidFill>
                  <a:schemeClr val="bg2"/>
                </a:solidFill>
              </a:rPr>
              <a:t>Our</a:t>
            </a:r>
            <a:r>
              <a:rPr lang="nl-BE" dirty="0">
                <a:solidFill>
                  <a:schemeClr val="bg2"/>
                </a:solidFill>
              </a:rPr>
              <a:t> business plan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8368F50-FC79-B137-009C-A7B511A043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67600" y="4114800"/>
            <a:ext cx="3390900" cy="2057400"/>
          </a:xfrm>
        </p:spPr>
        <p:txBody>
          <a:bodyPr>
            <a:normAutofit/>
          </a:bodyPr>
          <a:lstStyle/>
          <a:p>
            <a:r>
              <a:rPr lang="nl-BE" sz="1600" dirty="0">
                <a:solidFill>
                  <a:schemeClr val="bg2"/>
                </a:solidFill>
              </a:rPr>
              <a:t>Nina Schouppe</a:t>
            </a:r>
          </a:p>
          <a:p>
            <a:r>
              <a:rPr lang="nl-BE" sz="1600" dirty="0" err="1">
                <a:solidFill>
                  <a:schemeClr val="bg2"/>
                </a:solidFill>
              </a:rPr>
              <a:t>Jerko</a:t>
            </a:r>
            <a:r>
              <a:rPr lang="nl-BE" sz="1600" dirty="0">
                <a:solidFill>
                  <a:schemeClr val="bg2"/>
                </a:solidFill>
              </a:rPr>
              <a:t> De </a:t>
            </a:r>
            <a:r>
              <a:rPr lang="nl-BE" sz="1600" dirty="0" err="1">
                <a:solidFill>
                  <a:schemeClr val="bg2"/>
                </a:solidFill>
              </a:rPr>
              <a:t>Plancke</a:t>
            </a:r>
            <a:endParaRPr lang="nl-BE" sz="1600" dirty="0">
              <a:solidFill>
                <a:schemeClr val="bg2"/>
              </a:solidFill>
            </a:endParaRPr>
          </a:p>
          <a:p>
            <a:r>
              <a:rPr lang="nl-BE" sz="1600" dirty="0">
                <a:solidFill>
                  <a:schemeClr val="bg2"/>
                </a:solidFill>
              </a:rPr>
              <a:t>Nina </a:t>
            </a:r>
            <a:r>
              <a:rPr lang="nl-BE" sz="1600" dirty="0" err="1">
                <a:solidFill>
                  <a:schemeClr val="bg2"/>
                </a:solidFill>
              </a:rPr>
              <a:t>Gillarovà</a:t>
            </a:r>
            <a:endParaRPr lang="nl-BE" sz="1600" dirty="0">
              <a:solidFill>
                <a:schemeClr val="bg2"/>
              </a:solidFill>
            </a:endParaRPr>
          </a:p>
          <a:p>
            <a:r>
              <a:rPr lang="nl-BE" sz="1600" dirty="0" err="1">
                <a:solidFill>
                  <a:schemeClr val="bg2"/>
                </a:solidFill>
              </a:rPr>
              <a:t>Diyar</a:t>
            </a:r>
            <a:r>
              <a:rPr lang="nl-BE" sz="1600" dirty="0">
                <a:solidFill>
                  <a:schemeClr val="bg2"/>
                </a:solidFill>
              </a:rPr>
              <a:t>  </a:t>
            </a:r>
            <a:r>
              <a:rPr lang="nl-BE" sz="1600" dirty="0" err="1">
                <a:solidFill>
                  <a:schemeClr val="bg2"/>
                </a:solidFill>
              </a:rPr>
              <a:t>Goksu</a:t>
            </a:r>
            <a:r>
              <a:rPr lang="nl-BE" sz="1600" dirty="0">
                <a:solidFill>
                  <a:schemeClr val="bg2"/>
                </a:solidFill>
              </a:rPr>
              <a:t> </a:t>
            </a:r>
          </a:p>
          <a:p>
            <a:r>
              <a:rPr lang="nl-BE" sz="1600" dirty="0" err="1">
                <a:solidFill>
                  <a:schemeClr val="bg2"/>
                </a:solidFill>
              </a:rPr>
              <a:t>Ichimas</a:t>
            </a:r>
            <a:r>
              <a:rPr lang="nl-BE" sz="1600" dirty="0">
                <a:solidFill>
                  <a:schemeClr val="bg2"/>
                </a:solidFill>
              </a:rPr>
              <a:t> </a:t>
            </a:r>
            <a:r>
              <a:rPr lang="nl-BE" sz="1600" dirty="0" err="1">
                <a:solidFill>
                  <a:schemeClr val="bg2"/>
                </a:solidFill>
              </a:rPr>
              <a:t>Cristina</a:t>
            </a:r>
            <a:endParaRPr lang="nl-BE" sz="1600" dirty="0">
              <a:solidFill>
                <a:schemeClr val="bg2"/>
              </a:solidFill>
            </a:endParaRPr>
          </a:p>
        </p:txBody>
      </p:sp>
      <p:pic>
        <p:nvPicPr>
          <p:cNvPr id="15" name="Picture 3">
            <a:extLst>
              <a:ext uri="{FF2B5EF4-FFF2-40B4-BE49-F238E27FC236}">
                <a16:creationId xmlns:a16="http://schemas.microsoft.com/office/drawing/2014/main" id="{85CEEAEA-D52C-97C6-F3C0-DA8B09BF45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238" r="32762"/>
          <a:stretch/>
        </p:blipFill>
        <p:spPr>
          <a:xfrm>
            <a:off x="1" y="10"/>
            <a:ext cx="609600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83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FF9146B-4CCD-4CDB-AB9C-458005307E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1FEFA6-7D4F-4746-AE64-D4D52FE76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F8DA3CF-9D4B-403A-9AD4-BB177DAB6C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0"/>
            <a:ext cx="10820400" cy="5486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435D194-CB34-8AE8-CBE9-AEEF3A301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1010097"/>
            <a:ext cx="9486901" cy="1010088"/>
          </a:xfrm>
        </p:spPr>
        <p:txBody>
          <a:bodyPr anchor="b">
            <a:normAutofit/>
          </a:bodyPr>
          <a:lstStyle/>
          <a:p>
            <a:pPr algn="ctr"/>
            <a:r>
              <a:rPr lang="nl-BE" dirty="0"/>
              <a:t>Product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4A7E72-BB8C-22EC-FF8D-375A8155B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06257"/>
            <a:ext cx="9486901" cy="3540642"/>
          </a:xfrm>
        </p:spPr>
        <p:txBody>
          <a:bodyPr>
            <a:normAutofit/>
          </a:bodyPr>
          <a:lstStyle/>
          <a:p>
            <a:r>
              <a:rPr lang="nl-BE" sz="3200" i="1" dirty="0"/>
              <a:t>Store </a:t>
            </a:r>
            <a:r>
              <a:rPr lang="nl-BE" sz="3200" i="1" dirty="0" err="1"/>
              <a:t>for</a:t>
            </a:r>
            <a:r>
              <a:rPr lang="nl-BE" sz="3200" i="1" dirty="0"/>
              <a:t> </a:t>
            </a:r>
            <a:r>
              <a:rPr lang="en-GB" sz="3200" i="1" dirty="0"/>
              <a:t>disabled</a:t>
            </a:r>
            <a:r>
              <a:rPr lang="nl-BE" sz="3200" i="1" dirty="0"/>
              <a:t> </a:t>
            </a:r>
            <a:r>
              <a:rPr lang="nl-BE" sz="3200" i="1" dirty="0" err="1"/>
              <a:t>people</a:t>
            </a:r>
            <a:endParaRPr lang="nl-BE" sz="3200" i="1" dirty="0"/>
          </a:p>
          <a:p>
            <a:r>
              <a:rPr lang="nl-BE" sz="3200" i="1" dirty="0" err="1"/>
              <a:t>Sports</a:t>
            </a:r>
            <a:r>
              <a:rPr lang="nl-BE" sz="3200" i="1" dirty="0"/>
              <a:t> equipment </a:t>
            </a:r>
            <a:r>
              <a:rPr lang="nl-BE" sz="3200" i="1" dirty="0" err="1"/>
              <a:t>for</a:t>
            </a:r>
            <a:r>
              <a:rPr lang="nl-BE" sz="3200" i="1" dirty="0"/>
              <a:t> </a:t>
            </a:r>
            <a:r>
              <a:rPr lang="nl-BE" sz="3200" i="1" dirty="0" err="1"/>
              <a:t>handicapped</a:t>
            </a:r>
            <a:r>
              <a:rPr lang="nl-BE" sz="3200" i="1" dirty="0"/>
              <a:t> </a:t>
            </a:r>
            <a:r>
              <a:rPr lang="nl-BE" sz="3200" i="1" dirty="0" err="1"/>
              <a:t>people</a:t>
            </a:r>
            <a:endParaRPr lang="nl-BE" sz="3200" i="1" dirty="0"/>
          </a:p>
          <a:p>
            <a:r>
              <a:rPr lang="nl-BE" sz="3200" i="1" dirty="0" err="1"/>
              <a:t>Protection</a:t>
            </a:r>
            <a:r>
              <a:rPr lang="nl-BE" sz="3200" i="1" dirty="0"/>
              <a:t> </a:t>
            </a:r>
            <a:r>
              <a:rPr lang="nl-BE" sz="3200" i="1" dirty="0" err="1"/>
              <a:t>gear</a:t>
            </a:r>
            <a:r>
              <a:rPr lang="nl-BE" sz="3200" i="1" dirty="0"/>
              <a:t> </a:t>
            </a:r>
            <a:r>
              <a:rPr lang="nl-BE" sz="3200" i="1" dirty="0" err="1"/>
              <a:t>for</a:t>
            </a:r>
            <a:r>
              <a:rPr lang="nl-BE" sz="3200" i="1" dirty="0"/>
              <a:t> </a:t>
            </a:r>
            <a:r>
              <a:rPr lang="nl-BE" sz="3200" i="1" dirty="0" err="1"/>
              <a:t>sports</a:t>
            </a:r>
            <a:endParaRPr lang="nl-BE" sz="3200" i="1" dirty="0"/>
          </a:p>
          <a:p>
            <a:r>
              <a:rPr lang="nl-BE" sz="3200" i="1" dirty="0"/>
              <a:t>Handmade </a:t>
            </a:r>
            <a:r>
              <a:rPr lang="nl-BE" sz="2000" i="1" dirty="0"/>
              <a:t>(</a:t>
            </a:r>
            <a:r>
              <a:rPr lang="nl-BE" sz="2000" i="1" dirty="0" err="1"/>
              <a:t>optional</a:t>
            </a:r>
            <a:r>
              <a:rPr lang="nl-BE" sz="2000" i="1" dirty="0"/>
              <a:t>)</a:t>
            </a:r>
            <a:endParaRPr lang="nl-BE" sz="3200" i="1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417777F-6199-8ACB-A550-8AA878B9BC69}"/>
              </a:ext>
            </a:extLst>
          </p:cNvPr>
          <p:cNvSpPr txBox="1"/>
          <p:nvPr/>
        </p:nvSpPr>
        <p:spPr>
          <a:xfrm>
            <a:off x="8812306" y="5127812"/>
            <a:ext cx="1846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Nina G.</a:t>
            </a:r>
          </a:p>
        </p:txBody>
      </p:sp>
    </p:spTree>
    <p:extLst>
      <p:ext uri="{BB962C8B-B14F-4D97-AF65-F5344CB8AC3E}">
        <p14:creationId xmlns:p14="http://schemas.microsoft.com/office/powerpoint/2010/main" val="1889516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D309FA25-1772-4961-90BE-D39F20067C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A7C3535-4FB5-4E5B-BDFE-FA61877AF1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781800" cy="68580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CC4F1F5-C708-3A35-6700-A53F58913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528" y="239150"/>
            <a:ext cx="5397472" cy="1303606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People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5287BC-E08A-63FF-756F-D675CF880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817152"/>
            <a:ext cx="5485227" cy="4499241"/>
          </a:xfrm>
        </p:spPr>
        <p:txBody>
          <a:bodyPr>
            <a:normAutofit/>
          </a:bodyPr>
          <a:lstStyle/>
          <a:p>
            <a:r>
              <a:rPr lang="en-GB" i="1" dirty="0"/>
              <a:t>People with defective limbs</a:t>
            </a:r>
          </a:p>
          <a:p>
            <a:r>
              <a:rPr lang="en-GB" i="1" dirty="0"/>
              <a:t>Giving everyone an opportunity</a:t>
            </a:r>
          </a:p>
          <a:p>
            <a:r>
              <a:rPr lang="en-GB" i="1" dirty="0"/>
              <a:t>Investors: </a:t>
            </a:r>
          </a:p>
          <a:p>
            <a:pPr marL="0" indent="0">
              <a:buNone/>
            </a:pPr>
            <a:r>
              <a:rPr lang="en-GB" i="1" dirty="0"/>
              <a:t>   Hospitals, rehabilitation centres and medical related</a:t>
            </a:r>
          </a:p>
          <a:p>
            <a:r>
              <a:rPr lang="en-GB" i="1" dirty="0"/>
              <a:t>Specialized and/or educated staff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Graphic 4" descr="Persoon in rolstoel met effen opvulling">
            <a:extLst>
              <a:ext uri="{FF2B5EF4-FFF2-40B4-BE49-F238E27FC236}">
                <a16:creationId xmlns:a16="http://schemas.microsoft.com/office/drawing/2014/main" id="{3100C791-079E-016D-CF48-CCEA5EDAD0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80328" y="1416064"/>
            <a:ext cx="4025872" cy="4025872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ED0963D7-5A8A-0387-DFA0-58AE7DE38101}"/>
              </a:ext>
            </a:extLst>
          </p:cNvPr>
          <p:cNvSpPr txBox="1"/>
          <p:nvPr/>
        </p:nvSpPr>
        <p:spPr>
          <a:xfrm>
            <a:off x="4320988" y="5441936"/>
            <a:ext cx="14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Cris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9582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9D949742-730C-4F7B-88BE-E4E69F6D1C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C5C0732-01DA-4A7C-ABF5-56B3C5B039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81801" y="685801"/>
            <a:ext cx="4724400" cy="54864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73EC2BD-9E45-3718-8783-E596FE767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5978" y="959278"/>
            <a:ext cx="3714872" cy="992512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kern="1200" cap="all" spc="300" baseline="0">
                <a:latin typeface="+mj-lt"/>
                <a:ea typeface="+mj-ea"/>
                <a:cs typeface="+mj-cs"/>
              </a:rPr>
              <a:t>Place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30EA26E1-5E50-6DED-77EA-037F94C9B4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334" r="10666"/>
          <a:stretch/>
        </p:blipFill>
        <p:spPr>
          <a:xfrm>
            <a:off x="20" y="10"/>
            <a:ext cx="6095980" cy="6857990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4A911C-5B76-318A-0413-DF4D7573F7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8995" y="2135939"/>
            <a:ext cx="3572540" cy="3546806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i="1" kern="1200" dirty="0">
                <a:latin typeface="+mj-lt"/>
                <a:ea typeface="+mn-ea"/>
                <a:cs typeface="+mn-cs"/>
              </a:rPr>
              <a:t>Near UZ Brussels</a:t>
            </a:r>
          </a:p>
          <a:p>
            <a:r>
              <a:rPr lang="en-US" i="1" dirty="0"/>
              <a:t>Medium building</a:t>
            </a:r>
          </a:p>
          <a:p>
            <a:r>
              <a:rPr lang="en-US" i="1" kern="1200" dirty="0">
                <a:latin typeface="+mj-lt"/>
                <a:ea typeface="+mn-ea"/>
                <a:cs typeface="+mn-cs"/>
              </a:rPr>
              <a:t>Between center and hospital</a:t>
            </a:r>
          </a:p>
          <a:p>
            <a:r>
              <a:rPr lang="en-US" i="1" dirty="0"/>
              <a:t>Easily accessible by all transport</a:t>
            </a:r>
          </a:p>
          <a:p>
            <a:r>
              <a:rPr lang="en-US" i="1" kern="1200" dirty="0">
                <a:latin typeface="+mj-lt"/>
                <a:ea typeface="+mn-ea"/>
                <a:cs typeface="+mn-cs"/>
              </a:rPr>
              <a:t>Wheelchair-</a:t>
            </a:r>
            <a:r>
              <a:rPr lang="en-US" i="1" dirty="0"/>
              <a:t>friendly</a:t>
            </a:r>
            <a:endParaRPr lang="en-US" i="1" kern="1200" dirty="0">
              <a:latin typeface="+mj-lt"/>
              <a:ea typeface="+mn-ea"/>
              <a:cs typeface="+mn-cs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7F7F36B-3125-97A6-091F-28122B37EEB8}"/>
              </a:ext>
            </a:extLst>
          </p:cNvPr>
          <p:cNvSpPr txBox="1"/>
          <p:nvPr/>
        </p:nvSpPr>
        <p:spPr>
          <a:xfrm>
            <a:off x="9341224" y="5682745"/>
            <a:ext cx="1748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Jerko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3713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FF9146B-4CCD-4CDB-AB9C-458005307E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1FEFA6-7D4F-4746-AE64-D4D52FE76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F8DA3CF-9D4B-403A-9AD4-BB177DAB6C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0"/>
            <a:ext cx="10820400" cy="5486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4C7C9DA-5A7C-628F-8183-443A86367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1010097"/>
            <a:ext cx="9486901" cy="1010088"/>
          </a:xfrm>
        </p:spPr>
        <p:txBody>
          <a:bodyPr anchor="b">
            <a:normAutofit/>
          </a:bodyPr>
          <a:lstStyle/>
          <a:p>
            <a:pPr algn="ctr"/>
            <a:r>
              <a:rPr lang="en-GB" dirty="0"/>
              <a:t>Promotion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6BE8D7-96E0-1A6A-76C5-D82D7FDF34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2549" y="2705985"/>
            <a:ext cx="9486901" cy="1737093"/>
          </a:xfrm>
        </p:spPr>
        <p:txBody>
          <a:bodyPr>
            <a:normAutofit/>
          </a:bodyPr>
          <a:lstStyle/>
          <a:p>
            <a:r>
              <a:rPr lang="en-GB" i="1" dirty="0"/>
              <a:t>Customers: disabled people</a:t>
            </a:r>
          </a:p>
          <a:p>
            <a:r>
              <a:rPr lang="en-GB" i="1" dirty="0"/>
              <a:t>Online: Instagram, Facebook &amp; Google Ads</a:t>
            </a:r>
          </a:p>
          <a:p>
            <a:r>
              <a:rPr lang="en-GB" i="1" dirty="0"/>
              <a:t>Offline: Hospitals and rehab centres </a:t>
            </a:r>
            <a:r>
              <a:rPr lang="en-GB" sz="1800" i="1" dirty="0"/>
              <a:t>(partners) </a:t>
            </a:r>
            <a:r>
              <a:rPr lang="en-GB" i="1" dirty="0"/>
              <a:t>&amp; on the street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82AF38A-892A-103D-B0FF-B55605E907AD}"/>
              </a:ext>
            </a:extLst>
          </p:cNvPr>
          <p:cNvSpPr txBox="1"/>
          <p:nvPr/>
        </p:nvSpPr>
        <p:spPr>
          <a:xfrm>
            <a:off x="9457765" y="5074024"/>
            <a:ext cx="1586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Diyar</a:t>
            </a:r>
          </a:p>
        </p:txBody>
      </p:sp>
    </p:spTree>
    <p:extLst>
      <p:ext uri="{BB962C8B-B14F-4D97-AF65-F5344CB8AC3E}">
        <p14:creationId xmlns:p14="http://schemas.microsoft.com/office/powerpoint/2010/main" val="874719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16">
            <a:extLst>
              <a:ext uri="{FF2B5EF4-FFF2-40B4-BE49-F238E27FC236}">
                <a16:creationId xmlns:a16="http://schemas.microsoft.com/office/drawing/2014/main" id="{8246CC04-2A14-4599-8B94-8305E093BF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A043982-0F85-9401-DB96-3F803EBF8F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528" y="541606"/>
            <a:ext cx="5410200" cy="1001150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Price (1/2)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010647-8FA1-ACAC-188D-789F71B478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814732"/>
            <a:ext cx="5426843" cy="4501662"/>
          </a:xfrm>
        </p:spPr>
        <p:txBody>
          <a:bodyPr>
            <a:normAutofit/>
          </a:bodyPr>
          <a:lstStyle/>
          <a:p>
            <a:r>
              <a:rPr lang="en-GB" i="1" dirty="0"/>
              <a:t>Total budget: 2,000,000</a:t>
            </a:r>
          </a:p>
          <a:p>
            <a:r>
              <a:rPr lang="en-GB" i="1" dirty="0"/>
              <a:t>500,000 sponsoring from hospitals</a:t>
            </a:r>
          </a:p>
          <a:p>
            <a:r>
              <a:rPr lang="en-GB" i="1" dirty="0"/>
              <a:t>500,000 own capital</a:t>
            </a:r>
          </a:p>
          <a:p>
            <a:r>
              <a:rPr lang="en-GB" i="1" dirty="0"/>
              <a:t>500,000 crowd funding</a:t>
            </a:r>
          </a:p>
          <a:p>
            <a:r>
              <a:rPr lang="en-GB" i="1" dirty="0"/>
              <a:t>500,000 bank loan</a:t>
            </a:r>
          </a:p>
          <a:p>
            <a:endParaRPr lang="en-GB" dirty="0"/>
          </a:p>
        </p:txBody>
      </p:sp>
      <p:sp>
        <p:nvSpPr>
          <p:cNvPr id="25" name="Rectangle 18">
            <a:extLst>
              <a:ext uri="{FF2B5EF4-FFF2-40B4-BE49-F238E27FC236}">
                <a16:creationId xmlns:a16="http://schemas.microsoft.com/office/drawing/2014/main" id="{8A7C3535-4FB5-4E5B-BDFE-FA61877AF1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81800" y="0"/>
            <a:ext cx="5410200" cy="68580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 descr="Blockchain met effen opvulling">
            <a:extLst>
              <a:ext uri="{FF2B5EF4-FFF2-40B4-BE49-F238E27FC236}">
                <a16:creationId xmlns:a16="http://schemas.microsoft.com/office/drawing/2014/main" id="{76A56012-93DC-52C8-16BF-10F6A7F7B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67600" y="1401377"/>
            <a:ext cx="4055245" cy="4055245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CF3EEF77-9549-DE58-0BD5-2553437A710D}"/>
              </a:ext>
            </a:extLst>
          </p:cNvPr>
          <p:cNvSpPr txBox="1"/>
          <p:nvPr/>
        </p:nvSpPr>
        <p:spPr>
          <a:xfrm>
            <a:off x="2169459" y="5181600"/>
            <a:ext cx="2160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Nina 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1387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9CD6474-47AA-4D47-AF35-32FA3089BD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1FEFA6-7D4F-4746-AE64-D4D52FE76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F8DA3CF-9D4B-403A-9AD4-BB177DAB6C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0"/>
            <a:ext cx="10820400" cy="5486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93E6DB2-62CB-3597-C215-0CAE66EEB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020728"/>
            <a:ext cx="9486900" cy="996061"/>
          </a:xfrm>
        </p:spPr>
        <p:txBody>
          <a:bodyPr anchor="b">
            <a:normAutofit/>
          </a:bodyPr>
          <a:lstStyle/>
          <a:p>
            <a:pPr algn="ctr"/>
            <a:r>
              <a:rPr lang="en-GB" dirty="0"/>
              <a:t>Price (2/2)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698782B-19FF-951E-6AE1-DC831BC871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00940"/>
            <a:ext cx="9486901" cy="3577854"/>
          </a:xfrm>
        </p:spPr>
        <p:txBody>
          <a:bodyPr>
            <a:normAutofit/>
          </a:bodyPr>
          <a:lstStyle/>
          <a:p>
            <a:r>
              <a:rPr lang="en-GB" i="1" dirty="0"/>
              <a:t>1M: 400,000: 8,000 pieces of sized protection</a:t>
            </a:r>
          </a:p>
          <a:p>
            <a:pPr marL="0" indent="0">
              <a:buNone/>
            </a:pPr>
            <a:r>
              <a:rPr lang="en-GB" i="1" dirty="0"/>
              <a:t>          600,000: 60,000 m of fabric, production labour &amp; sewing machines</a:t>
            </a:r>
          </a:p>
          <a:p>
            <a:r>
              <a:rPr lang="en-GB" i="1" dirty="0"/>
              <a:t>63,000: rent</a:t>
            </a:r>
          </a:p>
          <a:p>
            <a:r>
              <a:rPr lang="en-GB" i="1" dirty="0"/>
              <a:t>750,000: payments to staff</a:t>
            </a:r>
          </a:p>
          <a:p>
            <a:r>
              <a:rPr lang="en-GB" i="1" dirty="0"/>
              <a:t>150,000: online &amp; offline advertisement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         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D9E37225-43B3-7528-1117-405EEED1478C}"/>
              </a:ext>
            </a:extLst>
          </p:cNvPr>
          <p:cNvSpPr txBox="1"/>
          <p:nvPr/>
        </p:nvSpPr>
        <p:spPr>
          <a:xfrm>
            <a:off x="9395012" y="5652606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Nina s.</a:t>
            </a:r>
          </a:p>
        </p:txBody>
      </p:sp>
    </p:spTree>
    <p:extLst>
      <p:ext uri="{BB962C8B-B14F-4D97-AF65-F5344CB8AC3E}">
        <p14:creationId xmlns:p14="http://schemas.microsoft.com/office/powerpoint/2010/main" val="1481578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16">
            <a:extLst>
              <a:ext uri="{FF2B5EF4-FFF2-40B4-BE49-F238E27FC236}">
                <a16:creationId xmlns:a16="http://schemas.microsoft.com/office/drawing/2014/main" id="{97C478F1-26B5-44C9-823B-523B85B112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8">
            <a:extLst>
              <a:ext uri="{FF2B5EF4-FFF2-40B4-BE49-F238E27FC236}">
                <a16:creationId xmlns:a16="http://schemas.microsoft.com/office/drawing/2014/main" id="{8337CC61-9E93-4D80-9F1C-12CE9A0C07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7625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90AAAAF-5F1F-A840-43C5-0E2FB4D40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818" y="685801"/>
            <a:ext cx="3057379" cy="304622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kern="1200" cap="all" spc="300" baseline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The end</a:t>
            </a:r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2AC80BB3-92EC-39A1-415F-6163B392B9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106865" y="378421"/>
            <a:ext cx="6503225" cy="630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847673"/>
      </p:ext>
    </p:extLst>
  </p:cSld>
  <p:clrMapOvr>
    <a:masterClrMapping/>
  </p:clrMapOvr>
</p:sld>
</file>

<file path=ppt/theme/theme1.xml><?xml version="1.0" encoding="utf-8"?>
<a:theme xmlns:a="http://schemas.openxmlformats.org/drawingml/2006/main" name="ClassicFrameVTI">
  <a:themeElements>
    <a:clrScheme name="AnalogousFromLightSeedRightStep">
      <a:dk1>
        <a:srgbClr val="000000"/>
      </a:dk1>
      <a:lt1>
        <a:srgbClr val="FFFFFF"/>
      </a:lt1>
      <a:dk2>
        <a:srgbClr val="20301B"/>
      </a:dk2>
      <a:lt2>
        <a:srgbClr val="F0F1F3"/>
      </a:lt2>
      <a:accent1>
        <a:srgbClr val="A6A27D"/>
      </a:accent1>
      <a:accent2>
        <a:srgbClr val="96A872"/>
      </a:accent2>
      <a:accent3>
        <a:srgbClr val="8BAA80"/>
      </a:accent3>
      <a:accent4>
        <a:srgbClr val="76AD7F"/>
      </a:accent4>
      <a:accent5>
        <a:srgbClr val="81AA99"/>
      </a:accent5>
      <a:accent6>
        <a:srgbClr val="73A9A9"/>
      </a:accent6>
      <a:hlink>
        <a:srgbClr val="6B72AF"/>
      </a:hlink>
      <a:folHlink>
        <a:srgbClr val="7F7F7F"/>
      </a:folHlink>
    </a:clrScheme>
    <a:fontScheme name="Goudy and Gill Sans">
      <a:majorFont>
        <a:latin typeface="Goudy Old Style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assicFrameVTI" id="{4FA2A165-EC65-4FB0-B019-8C8876A1D8E3}" vid="{9D78F1F1-8226-42FD-A1A3-975EDF6D60F8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EC5145C9FF9F41846D968EEF443A51" ma:contentTypeVersion="11" ma:contentTypeDescription="Een nieuw document maken." ma:contentTypeScope="" ma:versionID="7c8de9d2caa80ac717468ccf82e79754">
  <xsd:schema xmlns:xsd="http://www.w3.org/2001/XMLSchema" xmlns:xs="http://www.w3.org/2001/XMLSchema" xmlns:p="http://schemas.microsoft.com/office/2006/metadata/properties" xmlns:ns3="f4579886-1d6c-4f1f-8070-4c6509010f73" xmlns:ns4="3a8ddd08-af60-4c4d-a2dc-c96f81ad981a" targetNamespace="http://schemas.microsoft.com/office/2006/metadata/properties" ma:root="true" ma:fieldsID="0c250444894fd3f0376661f1789ec594" ns3:_="" ns4:_="">
    <xsd:import namespace="f4579886-1d6c-4f1f-8070-4c6509010f73"/>
    <xsd:import namespace="3a8ddd08-af60-4c4d-a2dc-c96f81ad981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GenerationTime" minOccurs="0"/>
                <xsd:element ref="ns3:MediaServiceEventHashCode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579886-1d6c-4f1f-8070-4c6509010f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8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8ddd08-af60-4c4d-a2dc-c96f81ad981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4579886-1d6c-4f1f-8070-4c6509010f73" xsi:nil="true"/>
  </documentManagement>
</p:properties>
</file>

<file path=customXml/itemProps1.xml><?xml version="1.0" encoding="utf-8"?>
<ds:datastoreItem xmlns:ds="http://schemas.openxmlformats.org/officeDocument/2006/customXml" ds:itemID="{E477E79A-F944-4996-B6F9-79D935A17E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4579886-1d6c-4f1f-8070-4c6509010f73"/>
    <ds:schemaRef ds:uri="3a8ddd08-af60-4c4d-a2dc-c96f81ad981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C36B208-6F99-446B-91BC-04C5C7AB4BD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64192B-7FAC-4560-9C5F-FE39612066C5}">
  <ds:schemaRefs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3a8ddd08-af60-4c4d-a2dc-c96f81ad981a"/>
    <ds:schemaRef ds:uri="f4579886-1d6c-4f1f-8070-4c6509010f73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175</Words>
  <Application>Microsoft Office PowerPoint</Application>
  <PresentationFormat>Breedbeeld</PresentationFormat>
  <Paragraphs>48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Gill Sans MT</vt:lpstr>
      <vt:lpstr>Goudy Old Style</vt:lpstr>
      <vt:lpstr>ClassicFrameVTI</vt:lpstr>
      <vt:lpstr>Our business plan</vt:lpstr>
      <vt:lpstr>Product</vt:lpstr>
      <vt:lpstr>People</vt:lpstr>
      <vt:lpstr>Place</vt:lpstr>
      <vt:lpstr>Promotion</vt:lpstr>
      <vt:lpstr>Price (1/2)</vt:lpstr>
      <vt:lpstr>Price (2/2)</vt:lpstr>
      <vt:lpstr>The 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business plan</dc:title>
  <dc:creator>Nina Schouppe</dc:creator>
  <cp:lastModifiedBy>Nina Schouppe</cp:lastModifiedBy>
  <cp:revision>3</cp:revision>
  <dcterms:created xsi:type="dcterms:W3CDTF">2023-03-08T10:26:55Z</dcterms:created>
  <dcterms:modified xsi:type="dcterms:W3CDTF">2023-03-08T12:34:40Z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0x0101002AEC5145C9FF9F41846D968EEF443A51</vt:lpwstr>
  </property>
</Properties>
</file>